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21" r:id="rId3"/>
    <p:sldId id="297" r:id="rId4"/>
    <p:sldId id="322" r:id="rId5"/>
    <p:sldId id="340" r:id="rId6"/>
    <p:sldId id="341" r:id="rId7"/>
    <p:sldId id="336" r:id="rId8"/>
    <p:sldId id="337" r:id="rId9"/>
    <p:sldId id="338" r:id="rId10"/>
    <p:sldId id="327" r:id="rId11"/>
    <p:sldId id="339" r:id="rId12"/>
    <p:sldId id="293" r:id="rId13"/>
    <p:sldId id="265" r:id="rId14"/>
    <p:sldId id="264" r:id="rId15"/>
    <p:sldId id="33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EFB"/>
    <a:srgbClr val="C5C5C5"/>
    <a:srgbClr val="ABD3F7"/>
    <a:srgbClr val="098ABD"/>
    <a:srgbClr val="4472C4"/>
    <a:srgbClr val="000000"/>
    <a:srgbClr val="92D050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3"/>
    <p:restoredTop sz="91202"/>
  </p:normalViewPr>
  <p:slideViewPr>
    <p:cSldViewPr snapToGrid="0" snapToObjects="1">
      <p:cViewPr varScale="1">
        <p:scale>
          <a:sx n="116" d="100"/>
          <a:sy n="116" d="100"/>
        </p:scale>
        <p:origin x="1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5A6A-1371-5146-AEA0-9F3E6E323E0A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6B02A-CE46-D845-B55E-67292777F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olmilo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camilo jimenez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/photos/qZenO_gQ7QA</a:t>
            </a:r>
          </a:p>
          <a:p>
            <a:endParaRPr lang="en-US" dirty="0"/>
          </a:p>
          <a:p>
            <a:r>
              <a:rPr lang="en-US" dirty="0"/>
              <a:t>https://www.mobilecon2012.com/the-evolution-of-communication-through-the-centuries/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9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/photos/ulRlAm1ITMU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2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heartbeat.fritz.ai</a:t>
            </a:r>
            <a:r>
              <a:rPr lang="en-US" dirty="0"/>
              <a:t>/evaluating-unsupervised-sentiment-analysis-tools-using-labeled-data-8d4bb1336cee?gi=4c7664a4537e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5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08A8-393A-AB47-92A9-00B7004FB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5B9AC-53D3-3146-B21A-691F02CFE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353D-FAE9-674D-A27E-53ECF445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2875B-69BD-7D48-BBAA-510F7C2B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6CC41-3F65-EA4F-9796-58EC55E2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15D-4C02-104A-94B9-1A63B5E3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4F1AA-53CE-F44D-8A32-3E22B0210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4369-19F7-CC45-A5AA-F36E623D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459C-2721-1C49-A3B1-45FC9090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E25F9-8CB5-6244-8B46-BC4CB813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AE0CB-D926-B64D-AAF4-5CD40FF1F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5B2CA-963F-FF44-AFC4-6896E38D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62BE-8332-CE41-8A85-D1DF344C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1ADB-9BC6-A543-BA4D-142F30C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C565-D34D-5242-A98D-FF28845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57CD-71C5-0943-8EE2-90893BBB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7A59-19AE-C349-BD6C-BD47DB0F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1B52-1A6F-2A44-A21E-5D4412BB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05CE-99B4-AC4C-BCAB-3E7B4E2C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DC8B-E22D-3244-B86A-98B09118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15F-3F16-5849-9FC8-D0BEDE29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179F1-0676-5749-B08D-2E6ABDE4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6F08D-39C0-614E-9B3E-FB279D49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0A55-F966-6240-AC5A-BF31E268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EAC5-AC63-4142-9F91-BF09AE0A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6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0220-7C59-6849-9677-347DDB1F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627A-D239-7642-BC7C-8C365076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52C58-5748-B240-A047-9B15E8274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FF71-11FB-0746-87D2-D437962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FF85E-5616-0A4F-983B-53989A7C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D406-6C0F-D74B-B9BA-C26741FD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BA7-1771-7E46-B1A8-8E1182D6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D81F0-2F7B-3A4D-A408-1146B01A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2D4AF-E1D4-9547-9A85-4ECFFBE6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20A9D-611E-2642-8462-718D46D42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66956-20AB-2C43-B3B1-16335642B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255A1-0B14-4A43-B3C0-1F340AAF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DF205-8E14-3846-A8D2-6DDC4F7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EB858-DFAA-4D4E-84FA-D451A80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7346-FC24-A947-BFF4-D2EAC8C2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A61F-D2BB-124E-BB39-82EE8D08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1D48B-38EC-4745-BDF0-AF2FFC9D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6A236-1DE2-194B-B55A-B801A08D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DB208-460C-D947-9CCF-F2BED4ED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E0C77-508E-3F42-B7D9-5CD57B05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60AD-F939-434B-85DB-0EA78E9D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929F-96B8-124D-A44C-DF89E472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6222-4D77-CB45-93A6-4792315F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71F17-0F9A-4843-B04D-224573A78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C26E-B675-E644-A9C1-5A07C7C6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E32B-0AB7-8841-B40C-92CA58E9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BB65B-70B4-8A4C-AD63-CD8642AC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832-5234-CB44-833F-E719A65B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919BD-D63B-534D-9BFF-2388FFB23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6C8EE-81BB-BC46-90B7-3F87ED34B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2300C-5689-9A4C-B548-F8AE39A4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CAF0-325E-F94B-B3AB-9304E03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19D2-7A87-894B-BA23-F5B9EF51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737DD-DBDF-264B-80E1-AAB260F0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E4E0-3D95-714F-A0DB-C817A4EA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4D7F3-0CC8-0D45-A96C-6C47E8099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C92E1818-21AF-3F43-93C1-E522F1923028}" type="datetimeFigureOut">
              <a:rPr lang="en-US" smtClean="0"/>
              <a:pPr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70CFA-1472-794A-A31F-55681929A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28B4D-2885-F542-ACE9-7A447D69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0DF52CF8-F890-A440-8A6B-23214E046E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49DB-0E69-8141-AABF-09F8C44E2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Product/Service Monitoring System</a:t>
            </a:r>
            <a:endParaRPr lang="en-US" dirty="0">
              <a:latin typeface="Gotham Narrow Boo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CD8BB-EFEC-DC48-8723-55D10A811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Real-Time Twitter Sentiment Analysis</a:t>
            </a:r>
          </a:p>
          <a:p>
            <a:r>
              <a:rPr lang="en-US" dirty="0"/>
              <a:t>Sung Bae	</a:t>
            </a:r>
          </a:p>
        </p:txBody>
      </p:sp>
    </p:spTree>
    <p:extLst>
      <p:ext uri="{BB962C8B-B14F-4D97-AF65-F5344CB8AC3E}">
        <p14:creationId xmlns:p14="http://schemas.microsoft.com/office/powerpoint/2010/main" val="76318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Recommendations 1 </a:t>
            </a:r>
            <a:r>
              <a:rPr lang="en-US" dirty="0"/>
              <a:t>– Use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- Even though </a:t>
            </a:r>
            <a:r>
              <a:rPr lang="en-US" sz="3200" dirty="0" err="1"/>
              <a:t>Textblob</a:t>
            </a:r>
            <a:r>
              <a:rPr lang="en-US" sz="3200" dirty="0"/>
              <a:t> isn’t the best model in terms of accuracy, the dashboard tokenizes (cleans up) tweets that can be later used for further analysis</a:t>
            </a:r>
          </a:p>
          <a:p>
            <a:pPr marL="0" indent="0">
              <a:buNone/>
            </a:pPr>
            <a:r>
              <a:rPr lang="en-US" sz="32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10118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Recommendations 2 </a:t>
            </a:r>
            <a:r>
              <a:rPr lang="en-US" dirty="0"/>
              <a:t>– Customer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- Due to high efficiency that </a:t>
            </a:r>
            <a:r>
              <a:rPr lang="en-US" sz="3200" dirty="0" err="1"/>
              <a:t>TextBlob</a:t>
            </a:r>
            <a:r>
              <a:rPr lang="en-US" sz="3200" dirty="0"/>
              <a:t> has along with BERT model which has high accuracy, the dashboard does well in finding tweets that are strongly negative. By resolving or dealing with these negative feedbacks from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90851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872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1. Database structure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- As the database size increases, it might get too much for sqlite3 to handle. So, we want to separate database into parts so only when a large number of data is requested, we can combine or join smaller databases.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2. Reply feature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- It would be nice if we could add a feature where you could reply to any of tweets shown in the dashboard without going to twitter page.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3. Multiple keywords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- It would be nice if multiple keywords can be analyzed and followed at a given time.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4. Table Editing Mode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- Modify flagged tweets in the dashboard so that a user can classify flagged tweets as 'resolved', 'false negative', or 'other' for further customer service / data analysis.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5. Further analysis on both positive and negative tweets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- Find any correlation between tweet trends with how the company is doing to help with future direction of a company.</a:t>
            </a:r>
          </a:p>
        </p:txBody>
      </p:sp>
    </p:spTree>
    <p:extLst>
      <p:ext uri="{BB962C8B-B14F-4D97-AF65-F5344CB8AC3E}">
        <p14:creationId xmlns:p14="http://schemas.microsoft.com/office/powerpoint/2010/main" val="259401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40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8335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05ED-F6B9-9743-A31E-5FB10C96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59712" cy="5939031"/>
          </a:xfrm>
        </p:spPr>
        <p:txBody>
          <a:bodyPr/>
          <a:lstStyle/>
          <a:p>
            <a:pPr algn="ctr"/>
            <a:r>
              <a:rPr lang="en-US" dirty="0"/>
              <a:t>Average Computing Time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3CD706-1D9D-944A-8FBC-838ED927C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74" y="0"/>
            <a:ext cx="637381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8028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0DAB-BDB6-FD4E-B423-736969B0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crowd&#10;&#10;Description automatically generated">
            <a:extLst>
              <a:ext uri="{FF2B5EF4-FFF2-40B4-BE49-F238E27FC236}">
                <a16:creationId xmlns:a16="http://schemas.microsoft.com/office/drawing/2014/main" id="{8CF7E0C1-A9EA-A94F-B9A1-9010C8345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793" b="1968"/>
          <a:stretch/>
        </p:blipFill>
        <p:spPr>
          <a:xfrm>
            <a:off x="2935995" y="1"/>
            <a:ext cx="9256006" cy="6858000"/>
          </a:xfrm>
          <a:gradFill>
            <a:gsLst>
              <a:gs pos="9000">
                <a:schemeClr val="bg1">
                  <a:alpha val="54000"/>
                  <a:lumMod val="11000"/>
                </a:schemeClr>
              </a:gs>
              <a:gs pos="99000">
                <a:schemeClr val="tx1"/>
              </a:gs>
            </a:gsLst>
            <a:lin ang="0" scaled="1"/>
          </a:gra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5D2EE7-BF02-1341-BE00-4D2746F645E7}"/>
              </a:ext>
            </a:extLst>
          </p:cNvPr>
          <p:cNvSpPr/>
          <p:nvPr/>
        </p:nvSpPr>
        <p:spPr>
          <a:xfrm>
            <a:off x="0" y="6264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43000">
                <a:schemeClr val="bg1">
                  <a:alpha val="93000"/>
                  <a:lumMod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D2443-8827-0549-B852-5662AFDB196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5284939" cy="2413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ABD3F7"/>
                </a:solidFill>
              </a:rPr>
              <a:t>The Importance </a:t>
            </a:r>
          </a:p>
          <a:p>
            <a:pPr algn="ctr"/>
            <a:r>
              <a:rPr lang="en-US" sz="2000" b="1" dirty="0">
                <a:solidFill>
                  <a:srgbClr val="ABD3F7"/>
                </a:solidFill>
              </a:rPr>
              <a:t>of </a:t>
            </a:r>
          </a:p>
          <a:p>
            <a:r>
              <a:rPr lang="en-US" sz="5400" b="1" dirty="0">
                <a:solidFill>
                  <a:srgbClr val="ABD3F7"/>
                </a:solidFill>
              </a:rPr>
              <a:t>Communication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DAEFA5-74A0-B542-8456-7D8C8CCBA87B}"/>
              </a:ext>
            </a:extLst>
          </p:cNvPr>
          <p:cNvSpPr txBox="1">
            <a:spLocks/>
          </p:cNvSpPr>
          <p:nvPr/>
        </p:nvSpPr>
        <p:spPr>
          <a:xfrm>
            <a:off x="838201" y="3093927"/>
            <a:ext cx="5612704" cy="3083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FB5481-4F76-4240-88C0-4287D8AD3A04}"/>
              </a:ext>
            </a:extLst>
          </p:cNvPr>
          <p:cNvSpPr txBox="1">
            <a:spLocks/>
          </p:cNvSpPr>
          <p:nvPr/>
        </p:nvSpPr>
        <p:spPr>
          <a:xfrm>
            <a:off x="990599" y="2768045"/>
            <a:ext cx="7710499" cy="3724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“Our beliefs and perceptions of reality, and the choices we make, are largely conditioned on how others see and evaluate the world”</a:t>
            </a:r>
          </a:p>
          <a:p>
            <a:pPr marL="0" indent="0">
              <a:buNone/>
            </a:pPr>
            <a:r>
              <a:rPr lang="en-US" sz="2800" dirty="0"/>
              <a:t>					</a:t>
            </a:r>
          </a:p>
          <a:p>
            <a:pPr marL="0" indent="0">
              <a:buNone/>
            </a:pPr>
            <a:r>
              <a:rPr lang="en-US" sz="2000" i="1" dirty="0"/>
              <a:t>- Bing Liu , University of Illinois, Chicago</a:t>
            </a:r>
          </a:p>
        </p:txBody>
      </p:sp>
    </p:spTree>
    <p:extLst>
      <p:ext uri="{BB962C8B-B14F-4D97-AF65-F5344CB8AC3E}">
        <p14:creationId xmlns:p14="http://schemas.microsoft.com/office/powerpoint/2010/main" val="222543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F921A1-B5DD-A04F-9D09-A91A3F350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21"/>
          <a:stretch/>
        </p:blipFill>
        <p:spPr>
          <a:xfrm>
            <a:off x="4364181" y="-8329"/>
            <a:ext cx="7844884" cy="6883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4744B-E050-8948-A8BF-4D8AB0A40734}"/>
              </a:ext>
            </a:extLst>
          </p:cNvPr>
          <p:cNvSpPr/>
          <p:nvPr/>
        </p:nvSpPr>
        <p:spPr>
          <a:xfrm>
            <a:off x="17065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48000">
                <a:srgbClr val="070707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9B949F-76CA-5F4B-AF44-556623FB760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5284939" cy="2413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98ABD"/>
                </a:solidFill>
              </a:rPr>
              <a:t>Twitter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068108-F21B-1C40-A7E4-D42657B9F151}"/>
              </a:ext>
            </a:extLst>
          </p:cNvPr>
          <p:cNvSpPr txBox="1">
            <a:spLocks/>
          </p:cNvSpPr>
          <p:nvPr/>
        </p:nvSpPr>
        <p:spPr>
          <a:xfrm>
            <a:off x="990599" y="2768046"/>
            <a:ext cx="7710499" cy="1506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F47EB8-69B9-BC43-95FB-C92FC15F1A17}"/>
              </a:ext>
            </a:extLst>
          </p:cNvPr>
          <p:cNvSpPr txBox="1">
            <a:spLocks/>
          </p:cNvSpPr>
          <p:nvPr/>
        </p:nvSpPr>
        <p:spPr>
          <a:xfrm>
            <a:off x="1142999" y="2310063"/>
            <a:ext cx="6691580" cy="4182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145 million daily users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22% of Americans are on Twitter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500 million tweets sent each day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65.8% of US companies use Twitter for marketing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80% of Twitter users have mentioned a brand in a tweet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77% of Twitter users feel more positive when their tweet has been replied to.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795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4E548F05-3A25-1E47-BA14-97668494A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3B1460-504C-BF48-98BA-1D8B606223C0}"/>
              </a:ext>
            </a:extLst>
          </p:cNvPr>
          <p:cNvSpPr/>
          <p:nvPr/>
        </p:nvSpPr>
        <p:spPr>
          <a:xfrm>
            <a:off x="77118" y="0"/>
            <a:ext cx="12192000" cy="6858000"/>
          </a:xfrm>
          <a:prstGeom prst="rect">
            <a:avLst/>
          </a:prstGeom>
          <a:gradFill>
            <a:gsLst>
              <a:gs pos="100000">
                <a:srgbClr val="0E0E0E">
                  <a:alpha val="0"/>
                </a:srgbClr>
              </a:gs>
              <a:gs pos="59000">
                <a:schemeClr val="bg1">
                  <a:alpha val="93000"/>
                  <a:lumMod val="0"/>
                </a:schemeClr>
              </a:gs>
              <a:gs pos="22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5A673-949F-394E-8163-584D2A19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38395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377F-17A9-B84B-88D3-F338B7E56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Create a </a:t>
            </a:r>
            <a:r>
              <a:rPr lang="en-US" b="1" u="sng" dirty="0"/>
              <a:t>dashboard</a:t>
            </a:r>
            <a:r>
              <a:rPr lang="en-US" dirty="0"/>
              <a:t> that can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[1] stream tweets with filters so that we listen to relevant key 		     words and phrases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[2] effectively classify tweets into </a:t>
            </a:r>
            <a:r>
              <a:rPr lang="en-US" b="1" u="sng" dirty="0">
                <a:solidFill>
                  <a:srgbClr val="FF0000"/>
                </a:solidFill>
              </a:rPr>
              <a:t>negative</a:t>
            </a:r>
            <a:r>
              <a:rPr lang="en-US" dirty="0"/>
              <a:t>, neutral, and 	     	     </a:t>
            </a:r>
          </a:p>
          <a:p>
            <a:pPr marL="0" indent="0">
              <a:buNone/>
            </a:pPr>
            <a:r>
              <a:rPr lang="en-US" dirty="0"/>
              <a:t>	      positive sentiments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[3] Flag the strongly negative tweets so they can be dealt with if 	      necessary</a:t>
            </a:r>
          </a:p>
        </p:txBody>
      </p:sp>
    </p:spTree>
    <p:extLst>
      <p:ext uri="{BB962C8B-B14F-4D97-AF65-F5344CB8AC3E}">
        <p14:creationId xmlns:p14="http://schemas.microsoft.com/office/powerpoint/2010/main" val="88785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B1DB-77AF-9B41-8526-EA93B543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Models: </a:t>
            </a:r>
            <a:r>
              <a:rPr lang="en-US" dirty="0" err="1">
                <a:solidFill>
                  <a:srgbClr val="FFFF00"/>
                </a:solidFill>
              </a:rPr>
              <a:t>TextBlob</a:t>
            </a:r>
            <a:r>
              <a:rPr lang="en-US" dirty="0">
                <a:solidFill>
                  <a:srgbClr val="FFFF00"/>
                </a:solidFill>
              </a:rPr>
              <a:t> vs. BERT</a:t>
            </a:r>
          </a:p>
        </p:txBody>
      </p:sp>
      <p:pic>
        <p:nvPicPr>
          <p:cNvPr id="1028" name="Picture 4" descr="Sentiment Analysis with NLTK, TextBlob and Flair | by Andronik Mkrtychev |  Medium">
            <a:extLst>
              <a:ext uri="{FF2B5EF4-FFF2-40B4-BE49-F238E27FC236}">
                <a16:creationId xmlns:a16="http://schemas.microsoft.com/office/drawing/2014/main" id="{83E594EC-7B9C-AD49-899A-EB586A80B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5495"/>
            <a:ext cx="12192000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D354AD3-DD03-0C4F-BE98-09A81A23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035147"/>
            <a:ext cx="6705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8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ne-grained Sentiment Analysis in Python (Part 1) | by Prashanth Rao |  Towards Data Science">
            <a:extLst>
              <a:ext uri="{FF2B5EF4-FFF2-40B4-BE49-F238E27FC236}">
                <a16:creationId xmlns:a16="http://schemas.microsoft.com/office/drawing/2014/main" id="{F9A7ABBD-50CF-C641-B28E-1E458F3B7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53" y="1899796"/>
            <a:ext cx="9372694" cy="451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D0E9F3-3F9A-E146-9C87-C95DB219E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Models: </a:t>
            </a:r>
            <a:r>
              <a:rPr lang="en-US" dirty="0" err="1">
                <a:solidFill>
                  <a:srgbClr val="FFFF00"/>
                </a:solidFill>
              </a:rPr>
              <a:t>TextBlob</a:t>
            </a:r>
            <a:r>
              <a:rPr lang="en-US" dirty="0">
                <a:solidFill>
                  <a:srgbClr val="FFFF00"/>
                </a:solidFill>
              </a:rPr>
              <a:t> vs. BERT</a:t>
            </a:r>
          </a:p>
        </p:txBody>
      </p:sp>
    </p:spTree>
    <p:extLst>
      <p:ext uri="{BB962C8B-B14F-4D97-AF65-F5344CB8AC3E}">
        <p14:creationId xmlns:p14="http://schemas.microsoft.com/office/powerpoint/2010/main" val="378636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29C6865-ABAE-8641-AF77-A93B2B70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960"/>
            <a:ext cx="12192000" cy="33291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CFDA4E-064A-FE4C-8921-403C0888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3" y="232923"/>
            <a:ext cx="483839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Dashboard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A18F1-2353-F443-B1DF-F9ADC1350F78}"/>
              </a:ext>
            </a:extLst>
          </p:cNvPr>
          <p:cNvSpPr/>
          <p:nvPr/>
        </p:nvSpPr>
        <p:spPr>
          <a:xfrm>
            <a:off x="0" y="2005069"/>
            <a:ext cx="4726236" cy="1074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B1F8CDA-BCAF-ED48-B8D2-7B0E6B81F4A1}"/>
              </a:ext>
            </a:extLst>
          </p:cNvPr>
          <p:cNvCxnSpPr>
            <a:cxnSpLocks/>
          </p:cNvCxnSpPr>
          <p:nvPr/>
        </p:nvCxnSpPr>
        <p:spPr>
          <a:xfrm flipV="1">
            <a:off x="4722023" y="727113"/>
            <a:ext cx="1766912" cy="1751798"/>
          </a:xfrm>
          <a:prstGeom prst="bentConnector3">
            <a:avLst>
              <a:gd name="adj1" fmla="val 2256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C38186-3D20-964A-8621-A8E4D4F94374}"/>
              </a:ext>
            </a:extLst>
          </p:cNvPr>
          <p:cNvSpPr txBox="1"/>
          <p:nvPr/>
        </p:nvSpPr>
        <p:spPr>
          <a:xfrm>
            <a:off x="6488935" y="311614"/>
            <a:ext cx="5574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Keywords to look for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(Up to two comparisons!)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Change the number of data displayed in the graph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DE810-838E-6A49-A339-9BDEE4E6884D}"/>
              </a:ext>
            </a:extLst>
          </p:cNvPr>
          <p:cNvSpPr txBox="1"/>
          <p:nvPr/>
        </p:nvSpPr>
        <p:spPr>
          <a:xfrm>
            <a:off x="484742" y="5446120"/>
            <a:ext cx="6268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Real-time moving average sentiment values.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C35752-E7D2-2240-828E-A8D7DCF7B3C5}"/>
              </a:ext>
            </a:extLst>
          </p:cNvPr>
          <p:cNvSpPr txBox="1"/>
          <p:nvPr/>
        </p:nvSpPr>
        <p:spPr>
          <a:xfrm>
            <a:off x="484742" y="5895415"/>
            <a:ext cx="6268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Number of tweets per period of time.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46E902-F2B9-8A4C-8DB6-BD6FF93541F8}"/>
              </a:ext>
            </a:extLst>
          </p:cNvPr>
          <p:cNvSpPr txBox="1"/>
          <p:nvPr/>
        </p:nvSpPr>
        <p:spPr>
          <a:xfrm>
            <a:off x="8602338" y="5104443"/>
            <a:ext cx="320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Sentiment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425963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05F1B5-EE7B-4E45-9A7E-079E442E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74" y="22430"/>
            <a:ext cx="5481301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CFDA4E-064A-FE4C-8921-403C0888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3" y="232923"/>
            <a:ext cx="483839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Dashboard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A18F1-2353-F443-B1DF-F9ADC1350F78}"/>
              </a:ext>
            </a:extLst>
          </p:cNvPr>
          <p:cNvSpPr/>
          <p:nvPr/>
        </p:nvSpPr>
        <p:spPr>
          <a:xfrm>
            <a:off x="7711806" y="22430"/>
            <a:ext cx="2291509" cy="528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B1F8CDA-BCAF-ED48-B8D2-7B0E6B81F4A1}"/>
              </a:ext>
            </a:extLst>
          </p:cNvPr>
          <p:cNvCxnSpPr>
            <a:cxnSpLocks/>
          </p:cNvCxnSpPr>
          <p:nvPr/>
        </p:nvCxnSpPr>
        <p:spPr>
          <a:xfrm flipV="1">
            <a:off x="4722023" y="232923"/>
            <a:ext cx="2901649" cy="224598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C38186-3D20-964A-8621-A8E4D4F94374}"/>
              </a:ext>
            </a:extLst>
          </p:cNvPr>
          <p:cNvSpPr txBox="1"/>
          <p:nvPr/>
        </p:nvSpPr>
        <p:spPr>
          <a:xfrm>
            <a:off x="380493" y="1859340"/>
            <a:ext cx="42497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Press this button to generate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word clouds associated with the keywords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Visualize what words are used frequently with your service/product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Visualize trends associate with your service/product or other competitors</a:t>
            </a:r>
          </a:p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- Further analysis can be done</a:t>
            </a:r>
          </a:p>
        </p:txBody>
      </p:sp>
    </p:spTree>
    <p:extLst>
      <p:ext uri="{BB962C8B-B14F-4D97-AF65-F5344CB8AC3E}">
        <p14:creationId xmlns:p14="http://schemas.microsoft.com/office/powerpoint/2010/main" val="3026811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57A83-7911-DD4C-837F-AC29F8AA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057" y="1558486"/>
            <a:ext cx="7781580" cy="40239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CFDA4E-064A-FE4C-8921-403C0888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3" y="232923"/>
            <a:ext cx="4838395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rgbClr val="FFFF00"/>
                </a:solidFill>
              </a:rPr>
              <a:t>Dashboard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A18F1-2353-F443-B1DF-F9ADC1350F78}"/>
              </a:ext>
            </a:extLst>
          </p:cNvPr>
          <p:cNvSpPr/>
          <p:nvPr/>
        </p:nvSpPr>
        <p:spPr>
          <a:xfrm>
            <a:off x="4722023" y="5120797"/>
            <a:ext cx="3178365" cy="4616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B1F8CDA-BCAF-ED48-B8D2-7B0E6B81F4A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30059" y="1970113"/>
            <a:ext cx="2076163" cy="1311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C38186-3D20-964A-8621-A8E4D4F94374}"/>
              </a:ext>
            </a:extLst>
          </p:cNvPr>
          <p:cNvSpPr txBox="1"/>
          <p:nvPr/>
        </p:nvSpPr>
        <p:spPr>
          <a:xfrm>
            <a:off x="6488935" y="311614"/>
            <a:ext cx="5574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Live update of flagged tweets.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These flagged tweets are confirmed by BERT model which has 83% accuracy.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C35752-E7D2-2240-828E-A8D7DCF7B3C5}"/>
              </a:ext>
            </a:extLst>
          </p:cNvPr>
          <p:cNvSpPr txBox="1"/>
          <p:nvPr/>
        </p:nvSpPr>
        <p:spPr>
          <a:xfrm>
            <a:off x="7458419" y="5890667"/>
            <a:ext cx="4605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Make sure you press “GENERATE CSV FILE” to prepare “CSV” files for further analysis!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46E902-F2B9-8A4C-8DB6-BD6FF93541F8}"/>
              </a:ext>
            </a:extLst>
          </p:cNvPr>
          <p:cNvSpPr txBox="1"/>
          <p:nvPr/>
        </p:nvSpPr>
        <p:spPr>
          <a:xfrm>
            <a:off x="298373" y="5629005"/>
            <a:ext cx="4748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Live update of tweets.</a:t>
            </a:r>
          </a:p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Predicted by </a:t>
            </a:r>
            <a:r>
              <a:rPr lang="en-US" dirty="0" err="1">
                <a:solidFill>
                  <a:schemeClr val="bg1"/>
                </a:solidFill>
                <a:latin typeface="Gotham Narrow Medium" pitchFamily="2" charset="0"/>
              </a:rPr>
              <a:t>TextBlob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Model which has low accuracy but high efficiency!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3F4BB05-8E96-934E-AEED-EB59D2A295E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311207" y="5582462"/>
            <a:ext cx="1147212" cy="631371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216672B-C2F6-A244-A5E9-CBCE3FFD938B}"/>
              </a:ext>
            </a:extLst>
          </p:cNvPr>
          <p:cNvSpPr/>
          <p:nvPr/>
        </p:nvSpPr>
        <p:spPr>
          <a:xfrm>
            <a:off x="6370423" y="1866691"/>
            <a:ext cx="3842214" cy="3229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D80BD03-F202-044A-AB0F-A6715C1BD092}"/>
              </a:ext>
            </a:extLst>
          </p:cNvPr>
          <p:cNvCxnSpPr>
            <a:cxnSpLocks/>
          </p:cNvCxnSpPr>
          <p:nvPr/>
        </p:nvCxnSpPr>
        <p:spPr>
          <a:xfrm rot="5400000">
            <a:off x="714429" y="3769770"/>
            <a:ext cx="2004737" cy="142852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A38AE-A6B4-C048-9780-CAA57D7A0BD9}"/>
              </a:ext>
            </a:extLst>
          </p:cNvPr>
          <p:cNvSpPr/>
          <p:nvPr/>
        </p:nvSpPr>
        <p:spPr>
          <a:xfrm>
            <a:off x="2431057" y="1814028"/>
            <a:ext cx="3842214" cy="32299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6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10096</TotalTime>
  <Words>647</Words>
  <Application>Microsoft Macintosh PowerPoint</Application>
  <PresentationFormat>Widescreen</PresentationFormat>
  <Paragraphs>76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Gotham Narrow Book</vt:lpstr>
      <vt:lpstr>Gotham Narrow Medium</vt:lpstr>
      <vt:lpstr>Office Theme</vt:lpstr>
      <vt:lpstr>Product/Service Monitoring System</vt:lpstr>
      <vt:lpstr>PowerPoint Presentation</vt:lpstr>
      <vt:lpstr>PowerPoint Presentation</vt:lpstr>
      <vt:lpstr>Goals</vt:lpstr>
      <vt:lpstr>Models: TextBlob vs. BERT</vt:lpstr>
      <vt:lpstr>Models: TextBlob vs. BERT</vt:lpstr>
      <vt:lpstr>Dashboard</vt:lpstr>
      <vt:lpstr>Dashboard</vt:lpstr>
      <vt:lpstr>Dashboard</vt:lpstr>
      <vt:lpstr>Recommendations 1 – Use of data</vt:lpstr>
      <vt:lpstr>Recommendations 2 – Customer Service</vt:lpstr>
      <vt:lpstr>Future Direction</vt:lpstr>
      <vt:lpstr>Thank you for listening</vt:lpstr>
      <vt:lpstr>Appendix</vt:lpstr>
      <vt:lpstr>Average Computing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 Lee</dc:creator>
  <cp:lastModifiedBy>Ju Lee</cp:lastModifiedBy>
  <cp:revision>126</cp:revision>
  <dcterms:created xsi:type="dcterms:W3CDTF">2020-08-10T14:55:56Z</dcterms:created>
  <dcterms:modified xsi:type="dcterms:W3CDTF">2020-12-11T16:02:06Z</dcterms:modified>
</cp:coreProperties>
</file>